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CEF433E-2CAF-4BE6-B3D3-7B4E0241F996}">
  <a:tblStyle styleId="{CCEF433E-2CAF-4BE6-B3D3-7B4E0241F99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png>
</file>

<file path=ppt/media/image12.png>
</file>

<file path=ppt/media/image13.png>
</file>

<file path=ppt/media/image14.gif>
</file>

<file path=ppt/media/image2.jpg>
</file>

<file path=ppt/media/image3.jpg>
</file>

<file path=ppt/media/image4.gif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bb9a11f3aa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bb9a11f3aa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c660eaa41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c660eaa41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bb9a11f3aa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bb9a11f3aa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bb9a11f3aa_3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2bb9a11f3aa_3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bb9a11f3aa_3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bb9a11f3aa_3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bb9a11f3aa_3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bb9a11f3aa_3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bb9a11f3aa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bb9a11f3aa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bb9a11f3aa_2_1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bb9a11f3aa_2_1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bc950ace30_3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bc950ace30_3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bb9a11f3aa_2_1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bb9a11f3aa_2_1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b959c27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b959c27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bb9a11f3aa_2_1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bb9a11f3aa_2_1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bc9dbf47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bc9dbf47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bb9a11f3a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bb9a11f3a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bb9a11f3aa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bb9a11f3aa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b9a11f3a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bb9a11f3a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bb9a11f3a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bb9a11f3a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c660eaa41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bc660eaa41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bb9a11f3a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bb9a11f3a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bb9a11f3aa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bb9a11f3aa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741600" y="2571750"/>
            <a:ext cx="7660800" cy="7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39285"/>
              <a:buNone/>
            </a:pPr>
            <a:r>
              <a:t/>
            </a:r>
            <a:endParaRPr b="1" sz="196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39285"/>
              <a:buNone/>
            </a:pPr>
            <a:r>
              <a:t/>
            </a:r>
            <a:endParaRPr b="1" sz="196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93"/>
              <a:buNone/>
            </a:pPr>
            <a:r>
              <a:t/>
            </a:r>
            <a:endParaRPr b="1" sz="6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93"/>
              <a:buNone/>
            </a:pPr>
            <a:r>
              <a:rPr b="1" lang="en-GB" sz="6000">
                <a:solidFill>
                  <a:schemeClr val="dk1"/>
                </a:solidFill>
              </a:rPr>
              <a:t>TOPIC : Voice - Controlled Slide Navigation for Powerpoint Presentations</a:t>
            </a:r>
            <a:endParaRPr b="1" sz="6000">
              <a:solidFill>
                <a:schemeClr val="dk1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65550" y="3613725"/>
            <a:ext cx="2840100" cy="13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Guided By,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Prof. Sandeep Chandran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Assistant Professor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CSE Department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6057825" y="3558525"/>
            <a:ext cx="3706200" cy="1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By,</a:t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Maria Tresa Binu (06)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Merin Chinnu Varghese (09)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Pinky S Thomas (31)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1449150" y="411675"/>
            <a:ext cx="6245700" cy="7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LBS INSTITUTE OF TECHNOLOGY FOR WOMEN, POOJAPPURA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695012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1327200" y="1199500"/>
            <a:ext cx="64896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DEPARTMENT OF COMPUTER SCIENCE &amp; ENGINEERING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310600" y="1920150"/>
            <a:ext cx="4522800" cy="7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b="1" lang="en-GB" sz="1500">
                <a:solidFill>
                  <a:schemeClr val="dk1"/>
                </a:solidFill>
              </a:rPr>
              <a:t>S6 Mini Project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-GB" sz="1500">
                <a:solidFill>
                  <a:schemeClr val="dk1"/>
                </a:solidFill>
              </a:rPr>
              <a:t>Review - Presentation I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9" y="97075"/>
            <a:ext cx="1716282" cy="13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8" name="Google Shape;138;p22"/>
          <p:cNvPicPr preferRelativeResize="0"/>
          <p:nvPr/>
        </p:nvPicPr>
        <p:blipFill rotWithShape="1">
          <a:blip r:embed="rId3">
            <a:alphaModFix/>
          </a:blip>
          <a:srcRect b="9771" l="0" r="0" t="0"/>
          <a:stretch/>
        </p:blipFill>
        <p:spPr>
          <a:xfrm>
            <a:off x="833700" y="152400"/>
            <a:ext cx="7638750" cy="30651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9" name="Google Shape;139;p22"/>
          <p:cNvSpPr/>
          <p:nvPr/>
        </p:nvSpPr>
        <p:spPr>
          <a:xfrm>
            <a:off x="164700" y="63350"/>
            <a:ext cx="152100" cy="467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2"/>
          <p:cNvSpPr txBox="1"/>
          <p:nvPr/>
        </p:nvSpPr>
        <p:spPr>
          <a:xfrm>
            <a:off x="567325" y="3615325"/>
            <a:ext cx="81015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the above chart it is clear that a software 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alternative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preferred by most of the users (</a:t>
            </a:r>
            <a:r>
              <a:rPr b="1"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75.5%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clearly shows the relevance and need of such a tool we are planning on building.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101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Requirements Preferences of Respondents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7" name="Google Shape;147;p23"/>
          <p:cNvPicPr preferRelativeResize="0"/>
          <p:nvPr/>
        </p:nvPicPr>
        <p:blipFill rotWithShape="1">
          <a:blip r:embed="rId3">
            <a:alphaModFix/>
          </a:blip>
          <a:srcRect b="6646" l="0" r="0" t="0"/>
          <a:stretch/>
        </p:blipFill>
        <p:spPr>
          <a:xfrm>
            <a:off x="570350" y="560525"/>
            <a:ext cx="7902099" cy="362700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 txBox="1"/>
          <p:nvPr/>
        </p:nvSpPr>
        <p:spPr>
          <a:xfrm>
            <a:off x="420275" y="4173600"/>
            <a:ext cx="76794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4F6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/>
        </p:nvSpPr>
        <p:spPr>
          <a:xfrm>
            <a:off x="1271025" y="2139700"/>
            <a:ext cx="3867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LITERATURE REVIEW</a:t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3950" y="0"/>
            <a:ext cx="411003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160" name="Google Shape;160;p25"/>
          <p:cNvGraphicFramePr/>
          <p:nvPr/>
        </p:nvGraphicFramePr>
        <p:xfrm>
          <a:off x="-27" y="-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{CCEF433E-2CAF-4BE6-B3D3-7B4E0241F996}</a:tableStyleId>
              </a:tblPr>
              <a:tblGrid>
                <a:gridCol w="969725"/>
                <a:gridCol w="2246075"/>
                <a:gridCol w="1356225"/>
                <a:gridCol w="1922775"/>
                <a:gridCol w="2526375"/>
              </a:tblGrid>
              <a:tr h="56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YEAR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 OF THE PAPER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JOURNAL/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CONFERENCE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AUTHORS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OBSERVATION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2392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DESKTOP APPLICATION TO HELP SPEAKERS SWITCH SLIDES BY USING AI AND VOICE RECOGNITION 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Journal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Yixin Liang,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Marisabel Chang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Uses Assembly AI’s SpeechRecognition library for implementation.Specifically uses Hotword detection for enhanced speed.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Uses the keyword “Next” and “Previous” to navigate through slides.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Disadvantage</a:t>
                      </a: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: Using more than 5 customised hotwords compromises the speed of recognition and response.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Using default keywords which aren’t unique will </a:t>
                      </a: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accidentally</a:t>
                      </a:r>
                      <a:r>
                        <a:rPr lang="en-GB" sz="1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trigger a response</a:t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2190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2020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SimulSpeech: End-to-End Simultaneous Speech to Text Translation 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Journal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Yi Ren,Jinglin Liu ,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Chen Zhang,Tao Qin,Zhou Zhao,Tie-Yan Liu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Implements simultaneous speech to text translation using wait-k strategy.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This helps to extract the commands from voice and decode it simultaneously without </a:t>
                      </a:r>
                      <a:r>
                        <a:rPr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causing a delay.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aphicFrame>
        <p:nvGraphicFramePr>
          <p:cNvPr id="166" name="Google Shape;166;p26"/>
          <p:cNvGraphicFramePr/>
          <p:nvPr/>
        </p:nvGraphicFramePr>
        <p:xfrm>
          <a:off x="0" y="-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{CCEF433E-2CAF-4BE6-B3D3-7B4E0241F996}</a:tableStyleId>
              </a:tblPr>
              <a:tblGrid>
                <a:gridCol w="961150"/>
                <a:gridCol w="2226275"/>
                <a:gridCol w="1472850"/>
                <a:gridCol w="1922975"/>
                <a:gridCol w="2358350"/>
              </a:tblGrid>
              <a:tr h="5947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YEAR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TITLE OF THE PAPER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JOURNAL/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CONFERENCE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AUTHORS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GB" sz="1300" u="none" cap="none" strike="noStrike">
                          <a:solidFill>
                            <a:schemeClr val="accen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OBSERVATION</a:t>
                      </a:r>
                      <a:endParaRPr b="1" sz="1300" u="none" cap="none" strike="noStrike">
                        <a:solidFill>
                          <a:schemeClr val="accen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2222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2022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TASE: Task-Aware Speech Enhancement for Wake-Up Word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Detection in Voice Assistants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Journal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Guillermo Cámbara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Fernando López,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David Bonet,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Pablo Gómez,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Carlos Segura,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Mireia Farrús,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Jordi Luque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Uses automatic speech recognition modules along with </a:t>
                      </a:r>
                      <a:r>
                        <a:rPr b="1"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wake up word(WAW)</a:t>
                      </a:r>
                      <a:r>
                        <a:rPr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module to increase the robustness of WAW.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By using an </a:t>
                      </a:r>
                      <a:r>
                        <a:rPr b="1"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ASR</a:t>
                      </a:r>
                      <a:r>
                        <a:rPr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module the wake up word can be extracted from background noises and triggers a </a:t>
                      </a:r>
                      <a:r>
                        <a:rPr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particular</a:t>
                      </a:r>
                      <a:r>
                        <a:rPr lang="en-GB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functionality.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2160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23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QR CODE GENERATOR USING PYTHON 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Journal</a:t>
                      </a:r>
                      <a:endParaRPr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Gadi Sudheshna,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V. Sarala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QR code encoding,Types of QR Codes.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QR code generation using python libraries.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6F7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2" name="Google Shape;172;p27"/>
          <p:cNvSpPr txBox="1"/>
          <p:nvPr/>
        </p:nvSpPr>
        <p:spPr>
          <a:xfrm>
            <a:off x="3072000" y="25150"/>
            <a:ext cx="30000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2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SYSTEM</a:t>
            </a:r>
            <a:endParaRPr/>
          </a:p>
        </p:txBody>
      </p:sp>
      <p:pic>
        <p:nvPicPr>
          <p:cNvPr id="173" name="Google Shape;173;p27"/>
          <p:cNvPicPr preferRelativeResize="0"/>
          <p:nvPr/>
        </p:nvPicPr>
        <p:blipFill rotWithShape="1">
          <a:blip r:embed="rId3">
            <a:alphaModFix/>
          </a:blip>
          <a:srcRect b="2896" l="2714" r="0" t="3976"/>
          <a:stretch/>
        </p:blipFill>
        <p:spPr>
          <a:xfrm>
            <a:off x="5054825" y="1228875"/>
            <a:ext cx="4089174" cy="2445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7"/>
          <p:cNvSpPr txBox="1"/>
          <p:nvPr/>
        </p:nvSpPr>
        <p:spPr>
          <a:xfrm>
            <a:off x="36825" y="438000"/>
            <a:ext cx="5402400" cy="44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changing remote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a compact wireless device for controlling slide progression during presentations.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Drawbacks: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-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Technical malfunction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-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Distraction to presenters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-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Compatibility issues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-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Cost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changers controlled using </a:t>
            </a: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hand gestures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are 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recent innovations.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Google's new </a:t>
            </a: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cell phone presentation remote control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while resembling traditional slide remotes, is limited to Google Slides, making it less practical for formal settings or environments with restricted cell phone usage.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1C9C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0" name="Google Shape;180;p28"/>
          <p:cNvSpPr txBox="1"/>
          <p:nvPr/>
        </p:nvSpPr>
        <p:spPr>
          <a:xfrm>
            <a:off x="1219200" y="533400"/>
            <a:ext cx="68535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2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 OF </a:t>
            </a:r>
            <a:r>
              <a:rPr b="1" lang="en-GB" sz="202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SYSTEM</a:t>
            </a:r>
            <a:endParaRPr/>
          </a:p>
        </p:txBody>
      </p:sp>
      <p:sp>
        <p:nvSpPr>
          <p:cNvPr id="181" name="Google Shape;181;p28"/>
          <p:cNvSpPr txBox="1"/>
          <p:nvPr/>
        </p:nvSpPr>
        <p:spPr>
          <a:xfrm>
            <a:off x="71875" y="1212675"/>
            <a:ext cx="6166200" cy="3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develop</a:t>
            </a: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handsfree slide control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using speech recog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nition and wake word methods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develop </a:t>
            </a: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QR code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 material used for presentation, allowing the audience to access the presentation at the end.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7900" y="1140125"/>
            <a:ext cx="2863250" cy="286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8" name="Google Shape;188;p29"/>
          <p:cNvSpPr txBox="1"/>
          <p:nvPr/>
        </p:nvSpPr>
        <p:spPr>
          <a:xfrm>
            <a:off x="3146325" y="147900"/>
            <a:ext cx="27462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2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DESIGN</a:t>
            </a:r>
            <a:endParaRPr/>
          </a:p>
        </p:txBody>
      </p:sp>
      <p:sp>
        <p:nvSpPr>
          <p:cNvPr id="189" name="Google Shape;189;p29"/>
          <p:cNvSpPr/>
          <p:nvPr/>
        </p:nvSpPr>
        <p:spPr>
          <a:xfrm>
            <a:off x="430700" y="2545248"/>
            <a:ext cx="1834704" cy="461700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9"/>
          <p:cNvSpPr txBox="1"/>
          <p:nvPr/>
        </p:nvSpPr>
        <p:spPr>
          <a:xfrm>
            <a:off x="811200" y="2545249"/>
            <a:ext cx="107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1" name="Google Shape;191;p29"/>
          <p:cNvCxnSpPr>
            <a:stCxn id="190" idx="0"/>
          </p:cNvCxnSpPr>
          <p:nvPr/>
        </p:nvCxnSpPr>
        <p:spPr>
          <a:xfrm flipH="1" rot="10800000">
            <a:off x="1348050" y="2019349"/>
            <a:ext cx="5400" cy="52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2" name="Google Shape;192;p29"/>
          <p:cNvSpPr/>
          <p:nvPr/>
        </p:nvSpPr>
        <p:spPr>
          <a:xfrm>
            <a:off x="2742700" y="2545250"/>
            <a:ext cx="1792200" cy="46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Front end Interface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4821100" y="2545238"/>
            <a:ext cx="1728600" cy="46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Upload PPT File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4" name="Google Shape;194;p29"/>
          <p:cNvCxnSpPr/>
          <p:nvPr/>
        </p:nvCxnSpPr>
        <p:spPr>
          <a:xfrm flipH="1" rot="10800000">
            <a:off x="6549700" y="2815075"/>
            <a:ext cx="4986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p29"/>
          <p:cNvSpPr/>
          <p:nvPr/>
        </p:nvSpPr>
        <p:spPr>
          <a:xfrm>
            <a:off x="7048300" y="2566275"/>
            <a:ext cx="1665000" cy="46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Store the file in server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6" name="Google Shape;196;p29"/>
          <p:cNvCxnSpPr>
            <a:stCxn id="189" idx="3"/>
          </p:cNvCxnSpPr>
          <p:nvPr/>
        </p:nvCxnSpPr>
        <p:spPr>
          <a:xfrm flipH="1" rot="10800000">
            <a:off x="2265404" y="2772198"/>
            <a:ext cx="4773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" name="Google Shape;197;p29"/>
          <p:cNvSpPr/>
          <p:nvPr/>
        </p:nvSpPr>
        <p:spPr>
          <a:xfrm>
            <a:off x="486450" y="1579050"/>
            <a:ext cx="1728600" cy="3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Give command (Wake word)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8" name="Google Shape;198;p29"/>
          <p:cNvCxnSpPr>
            <a:stCxn id="197" idx="3"/>
          </p:cNvCxnSpPr>
          <p:nvPr/>
        </p:nvCxnSpPr>
        <p:spPr>
          <a:xfrm flipH="1" rot="10800000">
            <a:off x="2215050" y="1769850"/>
            <a:ext cx="4773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" name="Google Shape;199;p29"/>
          <p:cNvSpPr/>
          <p:nvPr/>
        </p:nvSpPr>
        <p:spPr>
          <a:xfrm>
            <a:off x="2692338" y="1586700"/>
            <a:ext cx="2015100" cy="37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Speech Recognition Module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0" name="Google Shape;200;p29"/>
          <p:cNvCxnSpPr/>
          <p:nvPr/>
        </p:nvCxnSpPr>
        <p:spPr>
          <a:xfrm flipH="1" rot="10800000">
            <a:off x="4707450" y="1271475"/>
            <a:ext cx="498300" cy="37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1" name="Google Shape;201;p29"/>
          <p:cNvSpPr/>
          <p:nvPr/>
        </p:nvSpPr>
        <p:spPr>
          <a:xfrm>
            <a:off x="5205750" y="927800"/>
            <a:ext cx="1177200" cy="30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Times New Roman"/>
                <a:ea typeface="Times New Roman"/>
                <a:cs typeface="Times New Roman"/>
                <a:sym typeface="Times New Roman"/>
              </a:rPr>
              <a:t>Feature Extraction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9"/>
          <p:cNvSpPr/>
          <p:nvPr/>
        </p:nvSpPr>
        <p:spPr>
          <a:xfrm>
            <a:off x="5205750" y="1495400"/>
            <a:ext cx="1177200" cy="30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Times New Roman"/>
                <a:ea typeface="Times New Roman"/>
                <a:cs typeface="Times New Roman"/>
                <a:sym typeface="Times New Roman"/>
              </a:rPr>
              <a:t>Word Recognition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3" name="Google Shape;203;p29"/>
          <p:cNvCxnSpPr>
            <a:stCxn id="201" idx="2"/>
            <a:endCxn id="202" idx="0"/>
          </p:cNvCxnSpPr>
          <p:nvPr/>
        </p:nvCxnSpPr>
        <p:spPr>
          <a:xfrm>
            <a:off x="5794350" y="1231100"/>
            <a:ext cx="0" cy="26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p29"/>
          <p:cNvCxnSpPr>
            <a:stCxn id="202" idx="2"/>
          </p:cNvCxnSpPr>
          <p:nvPr/>
        </p:nvCxnSpPr>
        <p:spPr>
          <a:xfrm>
            <a:off x="5794350" y="1798700"/>
            <a:ext cx="5400" cy="17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5" name="Google Shape;205;p29"/>
          <p:cNvSpPr/>
          <p:nvPr/>
        </p:nvSpPr>
        <p:spPr>
          <a:xfrm>
            <a:off x="5260200" y="1984013"/>
            <a:ext cx="1073700" cy="27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Times New Roman"/>
                <a:ea typeface="Times New Roman"/>
                <a:cs typeface="Times New Roman"/>
                <a:sym typeface="Times New Roman"/>
              </a:rPr>
              <a:t>Slide Changes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6" name="Google Shape;206;p29"/>
          <p:cNvCxnSpPr>
            <a:stCxn id="192" idx="3"/>
          </p:cNvCxnSpPr>
          <p:nvPr/>
        </p:nvCxnSpPr>
        <p:spPr>
          <a:xfrm flipH="1" rot="10800000">
            <a:off x="4534900" y="2772200"/>
            <a:ext cx="2862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29"/>
          <p:cNvCxnSpPr/>
          <p:nvPr/>
        </p:nvCxnSpPr>
        <p:spPr>
          <a:xfrm>
            <a:off x="7880800" y="3027975"/>
            <a:ext cx="900" cy="46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Google Shape;208;p29"/>
          <p:cNvCxnSpPr/>
          <p:nvPr/>
        </p:nvCxnSpPr>
        <p:spPr>
          <a:xfrm rot="10800000">
            <a:off x="1804950" y="3493350"/>
            <a:ext cx="607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9"/>
          <p:cNvCxnSpPr/>
          <p:nvPr/>
        </p:nvCxnSpPr>
        <p:spPr>
          <a:xfrm>
            <a:off x="1900450" y="3493350"/>
            <a:ext cx="0" cy="50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0" name="Google Shape;210;p29"/>
          <p:cNvSpPr/>
          <p:nvPr/>
        </p:nvSpPr>
        <p:spPr>
          <a:xfrm>
            <a:off x="1249900" y="3979750"/>
            <a:ext cx="1301100" cy="46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Retrieve</a:t>
            </a:r>
            <a:r>
              <a:rPr lang="en-GB"/>
              <a:t>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Slide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9"/>
          <p:cNvSpPr/>
          <p:nvPr/>
        </p:nvSpPr>
        <p:spPr>
          <a:xfrm>
            <a:off x="3417050" y="3979738"/>
            <a:ext cx="2015100" cy="49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QR code generation Module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2" name="Google Shape;212;p29"/>
          <p:cNvSpPr/>
          <p:nvPr/>
        </p:nvSpPr>
        <p:spPr>
          <a:xfrm>
            <a:off x="6187200" y="3979750"/>
            <a:ext cx="1972800" cy="37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QR code generation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13" name="Google Shape;213;p29"/>
          <p:cNvCxnSpPr/>
          <p:nvPr/>
        </p:nvCxnSpPr>
        <p:spPr>
          <a:xfrm flipH="1" rot="10800000">
            <a:off x="2550950" y="4193288"/>
            <a:ext cx="866100" cy="1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9"/>
          <p:cNvCxnSpPr/>
          <p:nvPr/>
        </p:nvCxnSpPr>
        <p:spPr>
          <a:xfrm flipH="1" rot="10800000">
            <a:off x="5406900" y="4130600"/>
            <a:ext cx="780300" cy="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2F2F2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20" name="Google Shape;220;p30"/>
          <p:cNvPicPr preferRelativeResize="0"/>
          <p:nvPr/>
        </p:nvPicPr>
        <p:blipFill rotWithShape="1">
          <a:blip r:embed="rId3">
            <a:alphaModFix/>
          </a:blip>
          <a:srcRect b="9627" l="0" r="0" t="11202"/>
          <a:stretch/>
        </p:blipFill>
        <p:spPr>
          <a:xfrm>
            <a:off x="306700" y="81201"/>
            <a:ext cx="8227699" cy="48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0"/>
          <p:cNvSpPr/>
          <p:nvPr/>
        </p:nvSpPr>
        <p:spPr>
          <a:xfrm>
            <a:off x="441700" y="-4150"/>
            <a:ext cx="2893500" cy="461700"/>
          </a:xfrm>
          <a:prstGeom prst="rect">
            <a:avLst/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 txBox="1"/>
          <p:nvPr/>
        </p:nvSpPr>
        <p:spPr>
          <a:xfrm>
            <a:off x="1609425" y="539650"/>
            <a:ext cx="7545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3" name="Google Shape;223;p30"/>
          <p:cNvSpPr/>
          <p:nvPr/>
        </p:nvSpPr>
        <p:spPr>
          <a:xfrm>
            <a:off x="517900" y="545500"/>
            <a:ext cx="2783400" cy="630300"/>
          </a:xfrm>
          <a:prstGeom prst="roundRect">
            <a:avLst>
              <a:gd fmla="val 16667" name="adj"/>
            </a:avLst>
          </a:prstGeom>
          <a:solidFill>
            <a:srgbClr val="40B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Jan 30 to Feb 07 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Identification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4" name="Google Shape;224;p30"/>
          <p:cNvSpPr/>
          <p:nvPr/>
        </p:nvSpPr>
        <p:spPr>
          <a:xfrm>
            <a:off x="5558575" y="1003350"/>
            <a:ext cx="2783400" cy="630300"/>
          </a:xfrm>
          <a:prstGeom prst="roundRect">
            <a:avLst>
              <a:gd fmla="val 16667" name="adj"/>
            </a:avLst>
          </a:prstGeom>
          <a:solidFill>
            <a:srgbClr val="40B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 08 to Feb 25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Study / Requirement analysis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225" name="Google Shape;225;p30"/>
          <p:cNvSpPr/>
          <p:nvPr/>
        </p:nvSpPr>
        <p:spPr>
          <a:xfrm>
            <a:off x="517900" y="1437725"/>
            <a:ext cx="2783400" cy="630300"/>
          </a:xfrm>
          <a:prstGeom prst="roundRect">
            <a:avLst>
              <a:gd fmla="val 16667" name="adj"/>
            </a:avLst>
          </a:prstGeom>
          <a:solidFill>
            <a:srgbClr val="034A9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 26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Review 1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0"/>
          <p:cNvSpPr/>
          <p:nvPr/>
        </p:nvSpPr>
        <p:spPr>
          <a:xfrm>
            <a:off x="517900" y="2406125"/>
            <a:ext cx="2783400" cy="630300"/>
          </a:xfrm>
          <a:prstGeom prst="roundRect">
            <a:avLst>
              <a:gd fmla="val 16667" name="adj"/>
            </a:avLst>
          </a:prstGeom>
          <a:solidFill>
            <a:srgbClr val="02376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 16 to Apr 10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 End designing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7" name="Google Shape;227;p30"/>
          <p:cNvSpPr/>
          <p:nvPr/>
        </p:nvSpPr>
        <p:spPr>
          <a:xfrm>
            <a:off x="596200" y="3312675"/>
            <a:ext cx="2705100" cy="630300"/>
          </a:xfrm>
          <a:prstGeom prst="roundRect">
            <a:avLst>
              <a:gd fmla="val 16667" name="adj"/>
            </a:avLst>
          </a:prstGeom>
          <a:solidFill>
            <a:srgbClr val="01254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 11 to Apr 21 </a:t>
            </a:r>
            <a:endParaRPr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 Testing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8" name="Google Shape;228;p30"/>
          <p:cNvSpPr/>
          <p:nvPr/>
        </p:nvSpPr>
        <p:spPr>
          <a:xfrm>
            <a:off x="5558575" y="1775725"/>
            <a:ext cx="2783400" cy="837600"/>
          </a:xfrm>
          <a:prstGeom prst="roundRect">
            <a:avLst>
              <a:gd fmla="val 16667" name="adj"/>
            </a:avLst>
          </a:prstGeom>
          <a:solidFill>
            <a:srgbClr val="034A9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 26 to Mar 15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 the required languages/ Basic functionality building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229" name="Google Shape;229;p30"/>
          <p:cNvSpPr/>
          <p:nvPr/>
        </p:nvSpPr>
        <p:spPr>
          <a:xfrm>
            <a:off x="5558575" y="2867900"/>
            <a:ext cx="2705100" cy="630300"/>
          </a:xfrm>
          <a:prstGeom prst="roundRect">
            <a:avLst>
              <a:gd fmla="val 16667" name="adj"/>
            </a:avLst>
          </a:prstGeom>
          <a:solidFill>
            <a:srgbClr val="02376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 25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Review 2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0" name="Google Shape;230;p30"/>
          <p:cNvSpPr/>
          <p:nvPr/>
        </p:nvSpPr>
        <p:spPr>
          <a:xfrm>
            <a:off x="5563825" y="3768700"/>
            <a:ext cx="2700000" cy="630300"/>
          </a:xfrm>
          <a:prstGeom prst="roundRect">
            <a:avLst>
              <a:gd fmla="val 16667" name="adj"/>
            </a:avLst>
          </a:prstGeom>
          <a:solidFill>
            <a:srgbClr val="01254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 22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Review 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1" name="Google Shape;231;p30"/>
          <p:cNvSpPr/>
          <p:nvPr/>
        </p:nvSpPr>
        <p:spPr>
          <a:xfrm>
            <a:off x="3568450" y="47125"/>
            <a:ext cx="2564400" cy="461700"/>
          </a:xfrm>
          <a:prstGeom prst="roundRect">
            <a:avLst>
              <a:gd fmla="val 16667" name="adj"/>
            </a:avLst>
          </a:prstGeom>
          <a:solidFill>
            <a:srgbClr val="F2F2F2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PLAN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7" name="Google Shape;237;p31"/>
          <p:cNvSpPr/>
          <p:nvPr/>
        </p:nvSpPr>
        <p:spPr>
          <a:xfrm>
            <a:off x="3263650" y="47125"/>
            <a:ext cx="2343600" cy="624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/>
          </a:p>
        </p:txBody>
      </p:sp>
      <p:sp>
        <p:nvSpPr>
          <p:cNvPr id="238" name="Google Shape;238;p31"/>
          <p:cNvSpPr txBox="1"/>
          <p:nvPr/>
        </p:nvSpPr>
        <p:spPr>
          <a:xfrm>
            <a:off x="1423450" y="1232675"/>
            <a:ext cx="422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39" name="Google Shape;239;p31"/>
          <p:cNvSpPr txBox="1"/>
          <p:nvPr/>
        </p:nvSpPr>
        <p:spPr>
          <a:xfrm>
            <a:off x="836450" y="1056575"/>
            <a:ext cx="64569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While PowerPoint presentations are powerful communication tools, the issue of smooth navigation persists, impacting presenter confidence and session flow.</a:t>
            </a:r>
            <a:endParaRPr>
              <a:solidFill>
                <a:srgbClr val="0D0D0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Our research underscores the urgent need for innovative solutions to streamline slide navigation and alleviate disruptions. </a:t>
            </a:r>
            <a:endParaRPr>
              <a:solidFill>
                <a:srgbClr val="0D0D0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By harnessing speech recognition, QR code sharing, and other features, we aim to revolutionize the presentation experience. </a:t>
            </a:r>
            <a:endParaRPr>
              <a:solidFill>
                <a:srgbClr val="0D0D0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0D0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We are dedicated to overcoming challenges and delivering a solution that empowers presenters.</a:t>
            </a:r>
            <a:endParaRPr sz="20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ECF9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2272450" y="3306950"/>
            <a:ext cx="25281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3">
            <a:alphaModFix/>
          </a:blip>
          <a:srcRect b="0" l="4398" r="21307" t="0"/>
          <a:stretch/>
        </p:blipFill>
        <p:spPr>
          <a:xfrm>
            <a:off x="3321701" y="3011928"/>
            <a:ext cx="2644899" cy="200247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2620650" y="295650"/>
            <a:ext cx="3902700" cy="1193400"/>
          </a:xfrm>
          <a:prstGeom prst="roundRect">
            <a:avLst>
              <a:gd fmla="val 16667" name="adj"/>
            </a:avLst>
          </a:prstGeom>
          <a:solidFill>
            <a:srgbClr val="D2ECF9"/>
          </a:solidFill>
          <a:ln cap="flat" cmpd="sng" w="9525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3400"/>
              <a:t>SLIDE-SYNC</a:t>
            </a:r>
            <a:endParaRPr b="1" sz="3400"/>
          </a:p>
        </p:txBody>
      </p:sp>
      <p:sp>
        <p:nvSpPr>
          <p:cNvPr id="70" name="Google Shape;70;p14"/>
          <p:cNvSpPr txBox="1"/>
          <p:nvPr/>
        </p:nvSpPr>
        <p:spPr>
          <a:xfrm>
            <a:off x="2345238" y="1632213"/>
            <a:ext cx="45978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VOICE - CONTROLLED SLIDE NAVIGATION </a:t>
            </a:r>
            <a:endParaRPr b="1" sz="1600">
              <a:solidFill>
                <a:schemeClr val="dk1"/>
              </a:solidFill>
            </a:endParaRPr>
          </a:p>
          <a:p>
            <a:pPr indent="0" lvl="0" marL="18288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 FOR</a:t>
            </a:r>
            <a:endParaRPr b="1" sz="16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1"/>
                </a:solidFill>
              </a:rPr>
              <a:t>POWERPOINT PRESENTATIONS</a:t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5" name="Google Shape;245;p32"/>
          <p:cNvSpPr/>
          <p:nvPr/>
        </p:nvSpPr>
        <p:spPr>
          <a:xfrm>
            <a:off x="63250" y="199525"/>
            <a:ext cx="2343600" cy="624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/>
          </a:p>
        </p:txBody>
      </p:sp>
      <p:sp>
        <p:nvSpPr>
          <p:cNvPr id="246" name="Google Shape;246;p32"/>
          <p:cNvSpPr txBox="1"/>
          <p:nvPr/>
        </p:nvSpPr>
        <p:spPr>
          <a:xfrm>
            <a:off x="319975" y="1026800"/>
            <a:ext cx="6431700" cy="3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[1] Yixin </a:t>
            </a: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Liang</a:t>
            </a:r>
            <a:r>
              <a:rPr baseline="30000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, Marisabel Chang</a:t>
            </a:r>
            <a:r>
              <a:rPr baseline="30000"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,” DESKTOP APPLICATION TO HELP SPEAKERS SWITCH SLIDES BY USING AI AND VOICE RECOGNITION”, </a:t>
            </a:r>
            <a:r>
              <a:rPr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10th International Conference on Computer Networks &amp; Communications (CCNET 2023)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 </a:t>
            </a: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Yi Ren, Jinglin Liu, Chen Zhang, Tao Qin, Zhou Zhao, Tie-Yan Liu, “</a:t>
            </a:r>
            <a:r>
              <a:rPr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SimulSpeech: End-to-End Simultaneous Speech to Text Translation</a:t>
            </a: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”, </a:t>
            </a:r>
            <a:r>
              <a:rPr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Proceedings of the 58th Annual Meeting of the Association for Computational Linguistics,2020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[3]Mishaim Malik, Muhammad Kamran Malik,Khawar Mehmood, Imran Makhdoom, “</a:t>
            </a:r>
            <a:r>
              <a:rPr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Automatic speech recognition: a survey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”, </a:t>
            </a:r>
            <a:r>
              <a:rPr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Multimedia Tools and Applications 80(3):1-47,March 2021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[4]  GADI SUDHESHNA</a:t>
            </a:r>
            <a:r>
              <a:rPr baseline="30000"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, V. SARALA</a:t>
            </a:r>
            <a:r>
              <a:rPr baseline="30000"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GB" sz="13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“QR CODE GENERATOR USING PYTHON ”, International Journal of Engineering Science and Advanced Technology (IJESAT) Vol23 Issue 9,2023 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2" name="Google Shape;252;p33"/>
          <p:cNvSpPr txBox="1"/>
          <p:nvPr/>
        </p:nvSpPr>
        <p:spPr>
          <a:xfrm>
            <a:off x="1906025" y="1762100"/>
            <a:ext cx="51216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b="1"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464100" y="292625"/>
            <a:ext cx="182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020">
                <a:latin typeface="Times New Roman"/>
                <a:ea typeface="Times New Roman"/>
                <a:cs typeface="Times New Roman"/>
                <a:sym typeface="Times New Roman"/>
              </a:rPr>
              <a:t>CONT</a:t>
            </a:r>
            <a:r>
              <a:rPr b="1" lang="en-GB" sz="202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r>
              <a:rPr b="1" lang="en-GB" sz="2020">
                <a:latin typeface="Times New Roman"/>
                <a:ea typeface="Times New Roman"/>
                <a:cs typeface="Times New Roman"/>
                <a:sym typeface="Times New Roman"/>
              </a:rPr>
              <a:t>NTS</a:t>
            </a:r>
            <a:endParaRPr b="1" sz="20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Identification Of Problem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Review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Block Diagram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Plan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3700" y="923875"/>
            <a:ext cx="5460300" cy="363927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/>
          <p:nvPr/>
        </p:nvSpPr>
        <p:spPr>
          <a:xfrm>
            <a:off x="-50" y="4949400"/>
            <a:ext cx="9144000" cy="194100"/>
          </a:xfrm>
          <a:prstGeom prst="rect">
            <a:avLst/>
          </a:prstGeom>
          <a:solidFill>
            <a:srgbClr val="BCDBFA"/>
          </a:solidFill>
          <a:ln cap="flat" cmpd="sng" w="9525">
            <a:solidFill>
              <a:srgbClr val="BCDB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5FE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 rotWithShape="1">
          <a:blip r:embed="rId3">
            <a:alphaModFix/>
          </a:blip>
          <a:srcRect b="0" l="7647" r="8035" t="0"/>
          <a:stretch/>
        </p:blipFill>
        <p:spPr>
          <a:xfrm>
            <a:off x="3629075" y="3443925"/>
            <a:ext cx="2154950" cy="15351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963950" y="355100"/>
            <a:ext cx="73632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2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b="1" lang="en-GB" sz="202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571100" y="829950"/>
            <a:ext cx="7756200" cy="3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PowerPoint presentations are highly effective for professional information exchange, facilitating clear communication and engagement through visuals, aiding in conveying complex ideas succinctly and engagingly.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being a widely used tool, it is important ensure smooth navigation during the presentation.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Even though there are several hardware and software tool to cater to this need but unfortunately they 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aren't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widely used.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0" y="861850"/>
            <a:ext cx="38100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1092150" y="429875"/>
            <a:ext cx="69597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2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</a:t>
            </a:r>
            <a:r>
              <a:rPr b="1" lang="en-GB" sz="202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TION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479350" y="925475"/>
            <a:ext cx="6282300" cy="20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major motivation was witnessing sessions where the speakers struggled to navigate through the slide according to their need while taking a session.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remote instability increases speaker anxiety, leading to skipped slides. Smooth presentations are compromised, toggling slides manually.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Several factors determine a 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successful presentation. Some of them are uninterrupted flow of session,effective time management, audience interaction etc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E9E9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18"/>
          <p:cNvSpPr txBox="1"/>
          <p:nvPr/>
        </p:nvSpPr>
        <p:spPr>
          <a:xfrm>
            <a:off x="671450" y="2077675"/>
            <a:ext cx="3610500" cy="18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 rotWithShape="1">
          <a:blip r:embed="rId3">
            <a:alphaModFix amt="52999"/>
          </a:blip>
          <a:srcRect b="0" l="4398" r="21307" t="0"/>
          <a:stretch/>
        </p:blipFill>
        <p:spPr>
          <a:xfrm>
            <a:off x="6736363" y="1532350"/>
            <a:ext cx="2343975" cy="177462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1289700" y="258775"/>
            <a:ext cx="65646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IDENTIFICATION OF PROBLEM</a:t>
            </a:r>
            <a:endParaRPr b="1" sz="2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71450" y="837775"/>
            <a:ext cx="6012000" cy="29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</a:t>
            </a:r>
            <a:r>
              <a:rPr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understand</a:t>
            </a:r>
            <a:r>
              <a:rPr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problem better we conducted a survey among</a:t>
            </a:r>
            <a:r>
              <a:rPr b="1"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50</a:t>
            </a:r>
            <a:r>
              <a:rPr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people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respondent included PhD Students,college students,Professors etc.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survey was conducted to understand the following factors: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1.</a:t>
            </a:r>
            <a:r>
              <a:rPr i="1"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Mindset of the presenter while presenting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2.</a:t>
            </a:r>
            <a:r>
              <a:rPr i="1"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popular are existing slide changing tools.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3.</a:t>
            </a:r>
            <a:r>
              <a:rPr i="1" lang="en-GB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functionalities do the users prefer when such a tool is developed.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2E9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200">
                <a:latin typeface="Times New Roman"/>
                <a:ea typeface="Times New Roman"/>
                <a:cs typeface="Times New Roman"/>
                <a:sym typeface="Times New Roman"/>
              </a:rPr>
              <a:t>Here are our findings…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 b="8950" l="0" r="0" t="0"/>
          <a:stretch/>
        </p:blipFill>
        <p:spPr>
          <a:xfrm>
            <a:off x="1026237" y="108525"/>
            <a:ext cx="7091524" cy="305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/>
          <p:nvPr/>
        </p:nvSpPr>
        <p:spPr>
          <a:xfrm>
            <a:off x="6434275" y="1302825"/>
            <a:ext cx="1454100" cy="278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5646550" y="1492350"/>
            <a:ext cx="819600" cy="21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5700925" y="3774525"/>
            <a:ext cx="329400" cy="393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/>
        </p:nvSpPr>
        <p:spPr>
          <a:xfrm>
            <a:off x="405125" y="3493350"/>
            <a:ext cx="83994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accent2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7.5%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people have responded that it affects their confidence and makes them nervous.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60% </a:t>
            </a: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total individuals experience presentation disruptions due to manual slide changes or instructing someone to do so, hindering the flow.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525" y="26076"/>
            <a:ext cx="8168100" cy="35098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7" name="Google Shape;127;p21"/>
          <p:cNvSpPr txBox="1"/>
          <p:nvPr/>
        </p:nvSpPr>
        <p:spPr>
          <a:xfrm>
            <a:off x="1603550" y="3165225"/>
            <a:ext cx="1172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2"/>
                </a:solidFill>
              </a:rPr>
              <a:t>Never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2970125" y="3165225"/>
            <a:ext cx="1172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2"/>
                </a:solidFill>
              </a:rPr>
              <a:t>Rarely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4472775" y="3165225"/>
            <a:ext cx="1172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2"/>
                </a:solidFill>
              </a:rPr>
              <a:t>Sometimes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5828900" y="3165225"/>
            <a:ext cx="1172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2"/>
                </a:solidFill>
              </a:rPr>
              <a:t>Often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7247800" y="3165225"/>
            <a:ext cx="11721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2"/>
                </a:solidFill>
              </a:rPr>
              <a:t>Always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564600" y="3688575"/>
            <a:ext cx="8014800" cy="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this graph it is understood that the no.of people using 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 changers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are 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comparatively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less.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can be seen that the percentage of people never using slide changers are slightly higher than the others.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